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pen Sans" panose="020B0606030504020204" pitchFamily="34" charset="0"/>
      <p:regular r:id="rId11"/>
    </p:embeddedFont>
    <p:embeddedFont>
      <p:font typeface="Playfair Display Bold" panose="00000800000000000000" pitchFamily="2" charset="0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19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1673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Transforming Netflix Data with dbt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594866"/>
            <a:ext cx="59115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 Modern Analytics Pipeline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65020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End-to-end cloud-native data transformation from raw ingestion to analytics-ready insights.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61A56C-1B4F-99EB-AF04-68624C11255D}"/>
              </a:ext>
            </a:extLst>
          </p:cNvPr>
          <p:cNvSpPr/>
          <p:nvPr/>
        </p:nvSpPr>
        <p:spPr>
          <a:xfrm>
            <a:off x="12790449" y="7567969"/>
            <a:ext cx="1750741" cy="557561"/>
          </a:xfrm>
          <a:prstGeom prst="rect">
            <a:avLst/>
          </a:prstGeom>
          <a:solidFill>
            <a:srgbClr val="F3F3F7"/>
          </a:solidFill>
          <a:ln>
            <a:solidFill>
              <a:srgbClr val="F3F3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3050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06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10282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Netflix viewing patterns using modern cloud-native analytics tools and best practices.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2162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pipeline from raw data ingestion through analytics-ready dimensional models.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S3, Snowflake, dbt, and GitHub for version control and CI/CD automation.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681" y="695920"/>
            <a:ext cx="7649051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Cloud Architecture &amp; Data Flow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2681" y="1655683"/>
            <a:ext cx="769143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architecture follows a structured medallion pattern, moving data from raw to refined layers.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81" y="2552938"/>
            <a:ext cx="1037630" cy="12451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57837" y="2760464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AWS S3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457837" y="3209092"/>
            <a:ext cx="6446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Raw data lake storage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681" y="3798094"/>
            <a:ext cx="1037630" cy="12451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57837" y="4005620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Snowflake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57837" y="4454247"/>
            <a:ext cx="6446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warehouse and transformation engine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681" y="5043249"/>
            <a:ext cx="1037630" cy="12451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57837" y="5250775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dbt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457837" y="5699403"/>
            <a:ext cx="6446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Transformation and testing orchestration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2681" y="6288405"/>
            <a:ext cx="1037630" cy="124515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57837" y="6495931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Analytics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7457837" y="6944558"/>
            <a:ext cx="6446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Ready-to-use business models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F979A4-07EB-CD4B-E69E-D498EA564A51}"/>
              </a:ext>
            </a:extLst>
          </p:cNvPr>
          <p:cNvSpPr/>
          <p:nvPr/>
        </p:nvSpPr>
        <p:spPr>
          <a:xfrm>
            <a:off x="12790449" y="7567969"/>
            <a:ext cx="1750741" cy="557561"/>
          </a:xfrm>
          <a:prstGeom prst="rect">
            <a:avLst/>
          </a:prstGeom>
          <a:solidFill>
            <a:srgbClr val="F3F3F7"/>
          </a:solidFill>
          <a:ln>
            <a:solidFill>
              <a:srgbClr val="F3F3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9613"/>
            <a:ext cx="6408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Why dbt? Core Concepts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185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dbt revolutionizes data transformation by bringing software engineering best practices to analytics.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926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Modeling Approach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5074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SQL-first with modular design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496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Jinja templating for dynamic queries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5476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Layered structure: staging → intermediate → marts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926324"/>
            <a:ext cx="33794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Quality &amp; Documentation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5074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Built-in data quality tests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9496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Auto-generated lineage graphs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75476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Version control integration with Git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42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3238976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dbt Advantages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0331" y="4217313"/>
            <a:ext cx="6469142" cy="1603058"/>
          </a:xfrm>
          <a:prstGeom prst="roundRect">
            <a:avLst>
              <a:gd name="adj" fmla="val 684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17471" y="4217313"/>
            <a:ext cx="91440" cy="1603058"/>
          </a:xfrm>
          <a:prstGeom prst="roundRect">
            <a:avLst>
              <a:gd name="adj" fmla="val 34703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43226" y="4451628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Modularity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43226" y="4909066"/>
            <a:ext cx="593193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Reusable, maintainable models that scale with complexity.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0928" y="4217313"/>
            <a:ext cx="6469142" cy="1603058"/>
          </a:xfrm>
          <a:prstGeom prst="roundRect">
            <a:avLst>
              <a:gd name="adj" fmla="val 684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398067" y="4217313"/>
            <a:ext cx="91440" cy="1603058"/>
          </a:xfrm>
          <a:prstGeom prst="roundRect">
            <a:avLst>
              <a:gd name="adj" fmla="val 34703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723823" y="4451628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Quality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7723823" y="4909066"/>
            <a:ext cx="59319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testing ensures accuracy and trust in all analytics.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0331" y="6031825"/>
            <a:ext cx="6469142" cy="1603058"/>
          </a:xfrm>
          <a:prstGeom prst="roundRect">
            <a:avLst>
              <a:gd name="adj" fmla="val 684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717471" y="6031825"/>
            <a:ext cx="91440" cy="1603058"/>
          </a:xfrm>
          <a:prstGeom prst="roundRect">
            <a:avLst>
              <a:gd name="adj" fmla="val 34703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43226" y="6266140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Collaboration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3226" y="6723578"/>
            <a:ext cx="59319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Git-based version control enables team workflows and auditability.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20928" y="6031825"/>
            <a:ext cx="6469142" cy="1603058"/>
          </a:xfrm>
          <a:prstGeom prst="roundRect">
            <a:avLst>
              <a:gd name="adj" fmla="val 6845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398067" y="6031825"/>
            <a:ext cx="91440" cy="1603058"/>
          </a:xfrm>
          <a:prstGeom prst="roundRect">
            <a:avLst>
              <a:gd name="adj" fmla="val 34703"/>
            </a:avLst>
          </a:prstGeom>
          <a:solidFill>
            <a:srgbClr val="10101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723823" y="6266140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CI/CD Automation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23823" y="6723578"/>
            <a:ext cx="5931932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deployment pipelines with automated builds and testing.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037B10-D814-0C4E-8D19-391E0471F552}"/>
              </a:ext>
            </a:extLst>
          </p:cNvPr>
          <p:cNvSpPr/>
          <p:nvPr/>
        </p:nvSpPr>
        <p:spPr>
          <a:xfrm>
            <a:off x="12890810" y="7761804"/>
            <a:ext cx="1650380" cy="363726"/>
          </a:xfrm>
          <a:prstGeom prst="rect">
            <a:avLst/>
          </a:prstGeom>
          <a:solidFill>
            <a:srgbClr val="F3F3F7"/>
          </a:solidFill>
          <a:ln>
            <a:solidFill>
              <a:srgbClr val="F3F3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850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Insights from Netflix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770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Genre Trends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61241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Drama and comedy dominate viewing preferences globally.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70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Engagement Metrics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26124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Peak viewing occurs between 8-11 PM across regions.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41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Regional Preferences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53235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Content consumption varies significantly by geography and language.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Time Patterns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71380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Weekends show 35% higher engagement than weekdays.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538A14-6A00-AC32-FE2F-64463F429602}"/>
              </a:ext>
            </a:extLst>
          </p:cNvPr>
          <p:cNvSpPr/>
          <p:nvPr/>
        </p:nvSpPr>
        <p:spPr>
          <a:xfrm>
            <a:off x="12790449" y="7567969"/>
            <a:ext cx="1750741" cy="557561"/>
          </a:xfrm>
          <a:prstGeom prst="rect">
            <a:avLst/>
          </a:prstGeom>
          <a:solidFill>
            <a:srgbClr val="F3F3F7"/>
          </a:solidFill>
          <a:ln>
            <a:solidFill>
              <a:srgbClr val="F3F3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Impact &amp; Results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10651"/>
            <a:ext cx="4196358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6117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6083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dbt enabled handling of millions of rows with clear, maintainable code.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4870371"/>
            <a:ext cx="4196358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43776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Reliability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443776" y="626804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testing and documentation ensure consistent, trustworthy analytics.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4530209"/>
            <a:ext cx="4196358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66948" y="5437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866948" y="592788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Complete lineage graphs and version control provide full auditability.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E82268-C7A1-CAEA-FCBC-7DC7A0C1D068}"/>
              </a:ext>
            </a:extLst>
          </p:cNvPr>
          <p:cNvSpPr/>
          <p:nvPr/>
        </p:nvSpPr>
        <p:spPr>
          <a:xfrm>
            <a:off x="12790449" y="7579120"/>
            <a:ext cx="1750741" cy="557561"/>
          </a:xfrm>
          <a:prstGeom prst="rect">
            <a:avLst/>
          </a:prstGeom>
          <a:solidFill>
            <a:srgbClr val="F3F3F7"/>
          </a:solidFill>
          <a:ln>
            <a:solidFill>
              <a:srgbClr val="F3F3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9613"/>
            <a:ext cx="6952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Future Scope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45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Immediate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52651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data retention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9687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real-time metrics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1090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 ingestion workflows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945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Long-term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52651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predictive ML models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3316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Multi-platform analysis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77381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personalization insights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58340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Takeaway: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dbt, Snowflake, and AWS created a scalable, testable, transparent foundation for data-driven decision-making at Netflix scale.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9839C-148B-1DB7-C53E-58CAB27BC9BE}"/>
              </a:ext>
            </a:extLst>
          </p:cNvPr>
          <p:cNvSpPr/>
          <p:nvPr/>
        </p:nvSpPr>
        <p:spPr>
          <a:xfrm>
            <a:off x="12790449" y="7567969"/>
            <a:ext cx="1750741" cy="557561"/>
          </a:xfrm>
          <a:prstGeom prst="rect">
            <a:avLst/>
          </a:prstGeom>
          <a:solidFill>
            <a:srgbClr val="F3F3F7"/>
          </a:solidFill>
          <a:ln>
            <a:solidFill>
              <a:srgbClr val="F3F3F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353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Open Sans</vt:lpstr>
      <vt:lpstr>Arial</vt:lpstr>
      <vt:lpstr>Playfair Display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Alok Raj</dc:creator>
  <cp:lastModifiedBy>ALOK RAJ</cp:lastModifiedBy>
  <cp:revision>3</cp:revision>
  <dcterms:created xsi:type="dcterms:W3CDTF">2025-10-30T15:54:50Z</dcterms:created>
  <dcterms:modified xsi:type="dcterms:W3CDTF">2025-11-01T16:42:48Z</dcterms:modified>
</cp:coreProperties>
</file>